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C9FCC-4C07-4675-9A63-B376212F7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608711-8CC4-3BFB-4C9B-8A02D15D4A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A0931-5F36-A252-FB95-680E48CFB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E6EE-D4C3-4EEB-9C64-68C0AE2509C2}" type="datetimeFigureOut">
              <a:rPr lang="en-IN" smtClean="0"/>
              <a:t>17-01-2023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C6802-EC0F-F802-64BD-6D6B6DF40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C8317-0A08-A035-1007-028F0AF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4B5B-F7AD-46BB-9414-273B1861E8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7919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E8533-50D1-F964-4998-AF3341B3B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3D2ABE-188C-CD19-F6CA-A363878FB9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850CB-55C9-BDA2-216C-3382B495B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E6EE-D4C3-4EEB-9C64-68C0AE2509C2}" type="datetimeFigureOut">
              <a:rPr lang="en-IN" smtClean="0"/>
              <a:t>17-01-2023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79884-B395-9A38-035F-8B0E81E41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A974A-4C92-8773-3A3F-AA127E725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4B5B-F7AD-46BB-9414-273B1861E8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313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1C40E0-8CB8-DEEA-BEC1-4CE5AC444F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624679-0DA8-58E0-10C8-A6BE70CB6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440D8-9222-0976-7125-F0FBD18B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E6EE-D4C3-4EEB-9C64-68C0AE2509C2}" type="datetimeFigureOut">
              <a:rPr lang="en-IN" smtClean="0"/>
              <a:t>17-01-2023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89E33-A595-CBF3-1C5F-5331335E5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9EB67-07FE-F2F2-956E-EC3292886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4B5B-F7AD-46BB-9414-273B1861E8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6693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4E658-8165-BBE5-E61E-DCC0AC2A2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0CFE6-D582-FB3D-3BED-F5F3AB199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3F10B-7E17-59D6-18A9-37C4128F8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E6EE-D4C3-4EEB-9C64-68C0AE2509C2}" type="datetimeFigureOut">
              <a:rPr lang="en-IN" smtClean="0"/>
              <a:t>17-01-2023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3658E-FE1B-0140-3E9A-1C9D4F17E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7A106-AD81-CD78-B1B9-9947980DD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4B5B-F7AD-46BB-9414-273B1861E8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9721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FB06F-B198-2AC5-156A-484DCFFF2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5FF4D-9FD3-4EEA-1595-9463AA48E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DF598-0E8A-E39F-28CB-0DF8FC4CE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E6EE-D4C3-4EEB-9C64-68C0AE2509C2}" type="datetimeFigureOut">
              <a:rPr lang="en-IN" smtClean="0"/>
              <a:t>17-01-2023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98A14-202B-BBBE-3F32-46E54BAE3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D8F24-7B7D-D51E-6A92-447577D2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4B5B-F7AD-46BB-9414-273B1861E8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0322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CBB10-35D3-6359-1B05-9DED1CDD8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21337-193D-B037-1868-BC8058B50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61A33-07B0-C5A3-3753-93C3F54DB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2750F-2158-6A7D-8425-F9E76236E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E6EE-D4C3-4EEB-9C64-68C0AE2509C2}" type="datetimeFigureOut">
              <a:rPr lang="en-IN" smtClean="0"/>
              <a:t>17-01-2023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DED75-C408-5934-AEF9-4F0A4AB37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86821-8EB2-11F2-5B7F-986DAD5E6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4B5B-F7AD-46BB-9414-273B1861E8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915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9BB88-5DD0-BF91-0524-66EB80C55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C3060-109E-4DC7-6196-B91660E78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55B88-2BB2-8B49-FCB6-BAB7C4207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067191-ADE7-15E4-AFB6-7F87502222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71671E-DD10-BA12-B6EE-B62DBE535A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873F3E-4F61-B7B3-6636-E06523DE0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E6EE-D4C3-4EEB-9C64-68C0AE2509C2}" type="datetimeFigureOut">
              <a:rPr lang="en-IN" smtClean="0"/>
              <a:t>17-01-2023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258EF3-8068-3CAC-FDBD-8537B8303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B2B389-A34E-63DD-96A3-099D2AC8E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4B5B-F7AD-46BB-9414-273B1861E8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8555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12F81-2A0B-0F84-5B1A-C1AC5D619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F8E94F-339C-F53B-451D-3C0ACA8C1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E6EE-D4C3-4EEB-9C64-68C0AE2509C2}" type="datetimeFigureOut">
              <a:rPr lang="en-IN" smtClean="0"/>
              <a:t>17-01-2023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01A1AE-1F10-B8F0-A326-80B91E9A7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D3AF41-35C9-B992-8A46-ECDCB62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4B5B-F7AD-46BB-9414-273B1861E8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688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4468CF-7C10-EDE6-8F36-9F875A6EA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E6EE-D4C3-4EEB-9C64-68C0AE2509C2}" type="datetimeFigureOut">
              <a:rPr lang="en-IN" smtClean="0"/>
              <a:t>17-01-2023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649E84-6B1D-1B01-98E7-343695C54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491B2-AB9F-5664-57D6-B4EB8C0A8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4B5B-F7AD-46BB-9414-273B1861E8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118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A092B-C93C-6988-2FC7-BBAF08F94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536A1-ACD6-2D5D-7630-639B2F48F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080B05-FFFD-CB8D-914F-96E958022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0748AB-E2FB-CCA6-3028-4ED470192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E6EE-D4C3-4EEB-9C64-68C0AE2509C2}" type="datetimeFigureOut">
              <a:rPr lang="en-IN" smtClean="0"/>
              <a:t>17-01-2023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A370F-3986-6C7C-9D7F-296A67E13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BC162-DFB0-69C0-112B-9DAD4FCFF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4B5B-F7AD-46BB-9414-273B1861E8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6297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A64A5-0AC9-E394-5B2C-0FB164F8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6649DB-CFD2-4B94-9D8A-4F6754F91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5EC4FE-9656-3F46-C3F4-18F307FBB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12CBB6-CEFE-403B-D414-9162DF253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E6EE-D4C3-4EEB-9C64-68C0AE2509C2}" type="datetimeFigureOut">
              <a:rPr lang="en-IN" smtClean="0"/>
              <a:t>17-01-2023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891CE-7AD1-284F-D962-EFDC0B9CF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16831-5185-0D6A-0C40-A87363D74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4B5B-F7AD-46BB-9414-273B1861E8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049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82AD74-23BD-4994-BBEC-93B39637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1675C-B551-B14E-782D-5E8956C24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72727-5AEC-CE4D-FE48-2FAFB431D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8E6EE-D4C3-4EEB-9C64-68C0AE2509C2}" type="datetimeFigureOut">
              <a:rPr lang="en-IN" smtClean="0"/>
              <a:t>17-01-2023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2C7AC-B20E-C18E-2911-C86C87F00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B6B7F-1FDB-EDCA-16FD-1BB94584DA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E4B5B-F7AD-46BB-9414-273B1861E8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844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DA0B6-DD72-E1F0-02A7-579B27BB5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7335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4800" dirty="0"/>
              <a:t>Unit V</a:t>
            </a:r>
            <a:br>
              <a:rPr lang="en-US" sz="4800" dirty="0"/>
            </a:br>
            <a:r>
              <a:rPr lang="en-US" sz="4800" dirty="0"/>
              <a:t>Foreign Capital &amp; Technology</a:t>
            </a:r>
            <a:endParaRPr lang="en-IN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B41549-AF7E-1208-DA44-95AF8E3DE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13471"/>
            <a:ext cx="9144000" cy="1944329"/>
          </a:xfrm>
          <a:ln>
            <a:solidFill>
              <a:srgbClr val="FFFF00"/>
            </a:solidFill>
          </a:ln>
        </p:spPr>
        <p:txBody>
          <a:bodyPr/>
          <a:lstStyle/>
          <a:p>
            <a:endParaRPr lang="en-US" dirty="0"/>
          </a:p>
          <a:p>
            <a:r>
              <a:rPr lang="en-US" sz="4000" dirty="0"/>
              <a:t>Dr.ASHOKAN CHANKARACHAN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372250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1FFAE-07B3-2F7E-7296-891473AEE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EC111-20EA-948B-4E78-659B57DCB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 descr="INDUSTRIAL POLICY OF INDIA INDUSTRIAL POLICY OF INDIA">
            <a:extLst>
              <a:ext uri="{FF2B5EF4-FFF2-40B4-BE49-F238E27FC236}">
                <a16:creationId xmlns:a16="http://schemas.microsoft.com/office/drawing/2014/main" id="{7B4596B2-0FC6-417A-CF8D-FE8F1A52F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330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21B68-C917-55E3-52D1-B1F0103B1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039C3-5DB4-A607-6F5B-5949167F9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 descr="INDUSTRIAL POLICY OF INDIA INDUSTRIAL POLICY OF INDIA">
            <a:extLst>
              <a:ext uri="{FF2B5EF4-FFF2-40B4-BE49-F238E27FC236}">
                <a16:creationId xmlns:a16="http://schemas.microsoft.com/office/drawing/2014/main" id="{393DB07F-2C91-B912-8CC7-0E5376A79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434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572BD-880A-4D03-74AB-E256B1E9E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03887-03A2-C6D1-A077-6A196C0DF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 descr="Industrial policy of India Why Economic Policy 1991">
            <a:extLst>
              <a:ext uri="{FF2B5EF4-FFF2-40B4-BE49-F238E27FC236}">
                <a16:creationId xmlns:a16="http://schemas.microsoft.com/office/drawing/2014/main" id="{8BD0856D-D0D6-BC44-183A-B5E377947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039" y="857249"/>
            <a:ext cx="9399638" cy="53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569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34113-A3AA-898F-D00F-BB9AE0B4B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B5ADA-BDB4-FCFB-A5C6-3408CCCDA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 descr="Foreign Investment Foreign Direct Investment (FDI) - ppt video online  download">
            <a:extLst>
              <a:ext uri="{FF2B5EF4-FFF2-40B4-BE49-F238E27FC236}">
                <a16:creationId xmlns:a16="http://schemas.microsoft.com/office/drawing/2014/main" id="{0B6372A7-C5BC-113C-1B68-93641A80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730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CDC5-B222-2B50-EF3B-339CBE581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5C5FA-86F1-7142-603C-40417B98C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 descr="IMPACT OF FDI ON ECONOMIC GROWTH: AN OVERVIEW OF THE MAIN THEORIES OF FDI  AND EMPIRICAL RESEARCH | Semantic Scholar">
            <a:extLst>
              <a:ext uri="{FF2B5EF4-FFF2-40B4-BE49-F238E27FC236}">
                <a16:creationId xmlns:a16="http://schemas.microsoft.com/office/drawing/2014/main" id="{B87A4A7B-F43F-6DCA-68B5-A723648D1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942975"/>
            <a:ext cx="1129665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468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9315F-D217-90E8-1558-AF22DCB24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E5A5A-F614-E8C7-2917-77AB16F3A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38" name="Picture 2" descr="International Product Life Cycle Theory | International Business | From A  Business Professor - YouTube">
            <a:extLst>
              <a:ext uri="{FF2B5EF4-FFF2-40B4-BE49-F238E27FC236}">
                <a16:creationId xmlns:a16="http://schemas.microsoft.com/office/drawing/2014/main" id="{E228CFC3-588F-0ACC-555C-BD682C8A5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173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8BE88-61BC-9B11-3B92-72CD57139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E9565-9C98-4D5C-6B0E-3A40985F6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5362" name="Picture 2" descr="Phases of the International Product Life Cycle | International Business  Environment">
            <a:extLst>
              <a:ext uri="{FF2B5EF4-FFF2-40B4-BE49-F238E27FC236}">
                <a16:creationId xmlns:a16="http://schemas.microsoft.com/office/drawing/2014/main" id="{A11CF450-58B0-13F3-E348-73D3D7A2B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84" y="681037"/>
            <a:ext cx="10515600" cy="534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683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88AC9-87FA-049B-53E7-BB400CC9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0888F-4DA1-FF8E-1D8C-5D0156C49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388" name="Picture 4" descr="Decoding Product Life Cycle Stages (And How To Optimize For Them)">
            <a:extLst>
              <a:ext uri="{FF2B5EF4-FFF2-40B4-BE49-F238E27FC236}">
                <a16:creationId xmlns:a16="http://schemas.microsoft.com/office/drawing/2014/main" id="{E96C135E-661D-0ED0-571B-088030B11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971550"/>
            <a:ext cx="7915275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047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D5508-0860-0D20-0AAB-1BF438A89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EF6C2-8304-8AA5-1E84-67A05537C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What is the eclectic paradigm? Definition and examples">
            <a:extLst>
              <a:ext uri="{FF2B5EF4-FFF2-40B4-BE49-F238E27FC236}">
                <a16:creationId xmlns:a16="http://schemas.microsoft.com/office/drawing/2014/main" id="{14F0F132-695C-27E1-EF24-49DC3A2C9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0"/>
            <a:ext cx="7743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662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BB9EC-9231-EFD3-421F-9E75816BF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54040-891A-FDAC-9706-6C6E10719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Eclectic Paradigm - Overview, OLI Framework, Examples">
            <a:extLst>
              <a:ext uri="{FF2B5EF4-FFF2-40B4-BE49-F238E27FC236}">
                <a16:creationId xmlns:a16="http://schemas.microsoft.com/office/drawing/2014/main" id="{7CD11CD5-CD71-B70E-C2B1-2C8537FC0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847850"/>
            <a:ext cx="72390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465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5F650-9F7E-2022-62BE-505D4A497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863FD-A07F-8566-79B4-A1CF592CA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Foreign Capital and Development Foreign Capital and Development">
            <a:extLst>
              <a:ext uri="{FF2B5EF4-FFF2-40B4-BE49-F238E27FC236}">
                <a16:creationId xmlns:a16="http://schemas.microsoft.com/office/drawing/2014/main" id="{6058D16D-322D-21BB-F03B-768AC0731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845" y="570271"/>
            <a:ext cx="10048568" cy="576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10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5EA68-78CB-EB27-DEFF-29ECA4D46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F5BFD-52C5-C95E-305E-D2C6E7EF4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Internationalization Theories: The Eclectic Paradigm - YouTube">
            <a:extLst>
              <a:ext uri="{FF2B5EF4-FFF2-40B4-BE49-F238E27FC236}">
                <a16:creationId xmlns:a16="http://schemas.microsoft.com/office/drawing/2014/main" id="{B573F6DA-22D2-BDB4-11F1-211F67205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359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10BD8-0201-78F0-233B-267F723CF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2C06B-EB04-A1A5-BCC1-330FF326D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Eclectic Paradigm/OLI Paradigm EXPLAINED with EXAMPLES | B2U">
            <a:extLst>
              <a:ext uri="{FF2B5EF4-FFF2-40B4-BE49-F238E27FC236}">
                <a16:creationId xmlns:a16="http://schemas.microsoft.com/office/drawing/2014/main" id="{39BB4A8B-7764-DBFB-9D97-05FDEC14D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514350"/>
            <a:ext cx="5210175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966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1C1B8-D44E-B5C8-206C-820C86F20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01434-18A1-7896-575B-4EAF29919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PPT - International Business PowerPoint Presentation, free download -  ID:290901">
            <a:extLst>
              <a:ext uri="{FF2B5EF4-FFF2-40B4-BE49-F238E27FC236}">
                <a16:creationId xmlns:a16="http://schemas.microsoft.com/office/drawing/2014/main" id="{42BC3EEA-4D60-C49B-3A20-CAEB98C09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83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5E833-038B-819E-8D93-593DD17B2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42AFB-6219-20A5-1028-C61475930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Foreign Investment Foreign Direct Investment FDI Foreign Indirect">
            <a:extLst>
              <a:ext uri="{FF2B5EF4-FFF2-40B4-BE49-F238E27FC236}">
                <a16:creationId xmlns:a16="http://schemas.microsoft.com/office/drawing/2014/main" id="{E6A7FD76-8EB2-9E68-2892-BC0BE4714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623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41A4D-3290-E7B2-9D08-80AF108D3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F8E6E-CCC9-8478-8C38-57DB35C88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Chapter 7 Foreign Direct Investment - ppt download">
            <a:extLst>
              <a:ext uri="{FF2B5EF4-FFF2-40B4-BE49-F238E27FC236}">
                <a16:creationId xmlns:a16="http://schemas.microsoft.com/office/drawing/2014/main" id="{55C22C0A-8C89-0A1D-1ACA-C98F6CF92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686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725BD-6105-F280-1E1A-000E43809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878E6-7F4F-09C8-71B6-843FE0308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What Is Market Power? Definition, Determinants, Measurement">
            <a:extLst>
              <a:ext uri="{FF2B5EF4-FFF2-40B4-BE49-F238E27FC236}">
                <a16:creationId xmlns:a16="http://schemas.microsoft.com/office/drawing/2014/main" id="{AA8FCC1E-E3D4-9539-1915-D1B5623E4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06" y="589935"/>
            <a:ext cx="10193594" cy="529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898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C996F-0F38-ACC8-0233-2086ECD21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FF690-8704-2C4D-F942-0CC85D8F4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 descr="International investment - International Business - Manu Melwin Joy">
            <a:extLst>
              <a:ext uri="{FF2B5EF4-FFF2-40B4-BE49-F238E27FC236}">
                <a16:creationId xmlns:a16="http://schemas.microsoft.com/office/drawing/2014/main" id="{9FAEE2AC-EDD3-7A17-40D5-7F99798A4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555" y="1229033"/>
            <a:ext cx="8023122" cy="460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703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A7D5F-FE80-F38B-F19F-7FE0CA846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A94DC-55A2-8A93-9D65-FF995B656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 descr="Imperfect Market (Definition) | Top 4 Types of Imperfect Market">
            <a:extLst>
              <a:ext uri="{FF2B5EF4-FFF2-40B4-BE49-F238E27FC236}">
                <a16:creationId xmlns:a16="http://schemas.microsoft.com/office/drawing/2014/main" id="{DED5A763-F4DC-423E-A48D-CDA78921F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329" y="1223963"/>
            <a:ext cx="9271819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76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697F5-67FA-53F8-A5E1-D7AC0C385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E6CF4-EF1C-9C82-FB09-CDE748AE2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 descr="The Top Example Of Imperfect Market">
            <a:extLst>
              <a:ext uri="{FF2B5EF4-FFF2-40B4-BE49-F238E27FC236}">
                <a16:creationId xmlns:a16="http://schemas.microsoft.com/office/drawing/2014/main" id="{C702F6AA-EB6C-B333-F88C-C7A2A3AAF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262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F48EF-249B-2EEF-16D6-796D590E4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0A358-A3AD-03FF-5A99-6A663184C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 descr="What is imperfect competition? Definition and examples - Market Business  News">
            <a:extLst>
              <a:ext uri="{FF2B5EF4-FFF2-40B4-BE49-F238E27FC236}">
                <a16:creationId xmlns:a16="http://schemas.microsoft.com/office/drawing/2014/main" id="{97DBB0E7-7921-683C-8251-5744597AE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204788"/>
            <a:ext cx="6543675" cy="644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573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26FA4-7F6B-928D-CC16-4E8AEC912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4AD9F-0D2D-794F-A569-CA1110D3F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Foreign Capital and Development Foreign Capital and Development">
            <a:extLst>
              <a:ext uri="{FF2B5EF4-FFF2-40B4-BE49-F238E27FC236}">
                <a16:creationId xmlns:a16="http://schemas.microsoft.com/office/drawing/2014/main" id="{5638A812-4184-9D71-E70D-AE9F01B19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6141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1E0B0-7AB0-FB5F-4707-E6A2F90EC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95A49-41EF-156B-D2A7-B5C2AE7E2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 descr="Foreign Direct Investment in India (FDI)">
            <a:extLst>
              <a:ext uri="{FF2B5EF4-FFF2-40B4-BE49-F238E27FC236}">
                <a16:creationId xmlns:a16="http://schemas.microsoft.com/office/drawing/2014/main" id="{D78C702E-F3D3-F778-5583-D6820ABBB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805" y="1455175"/>
            <a:ext cx="5643717" cy="472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256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0EF85-9A30-B110-14C4-D2A3A6452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D8326-0C43-A69D-015F-551404893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38" name="Picture 2" descr="FDI &amp; Tech Capabilities Khalil Hamdani Lahore School of Economics 27 March  ppt download">
            <a:extLst>
              <a:ext uri="{FF2B5EF4-FFF2-40B4-BE49-F238E27FC236}">
                <a16:creationId xmlns:a16="http://schemas.microsoft.com/office/drawing/2014/main" id="{7963AAF4-53B5-C80A-7B47-0301420F6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4415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6D67E-46A3-8FB6-54E6-7D5F9D6FD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9F13F-2FBE-D9F4-C1BB-98BAB38AD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362" name="Picture 2" descr="Focussing Inflows of Foreign Direct Investment For Growth In India -  Ignited Minds Journals">
            <a:extLst>
              <a:ext uri="{FF2B5EF4-FFF2-40B4-BE49-F238E27FC236}">
                <a16:creationId xmlns:a16="http://schemas.microsoft.com/office/drawing/2014/main" id="{B0708855-068C-39DF-4183-C19A74208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619" y="904568"/>
            <a:ext cx="8436078" cy="540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1945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3B237-509C-102D-2B20-5B989DEBB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EF257-16E9-CB4B-C156-42326A6B2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386" name="Picture 2" descr="Foreign Direct Investment - ppt download">
            <a:extLst>
              <a:ext uri="{FF2B5EF4-FFF2-40B4-BE49-F238E27FC236}">
                <a16:creationId xmlns:a16="http://schemas.microsoft.com/office/drawing/2014/main" id="{E7200840-77DC-0869-8644-4A920243E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9275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0B24E-C9B2-0D99-464C-6BBA947F8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632AA-B48C-F864-DE8E-6956A16C5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410" name="Picture 2" descr="Boeing787_dfat">
            <a:extLst>
              <a:ext uri="{FF2B5EF4-FFF2-40B4-BE49-F238E27FC236}">
                <a16:creationId xmlns:a16="http://schemas.microsoft.com/office/drawing/2014/main" id="{BA14862A-5A4B-31FF-1AD5-42EEBB87C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4"/>
            <a:ext cx="10262419" cy="595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7406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4ABB7-077F-EB99-420E-8FC0136D9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A8825-18CF-C4F4-75F2-4BC0EE5A7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8434" name="Picture 2" descr="Boeing 787 Dreamliner Structure Suppliers">
            <a:extLst>
              <a:ext uri="{FF2B5EF4-FFF2-40B4-BE49-F238E27FC236}">
                <a16:creationId xmlns:a16="http://schemas.microsoft.com/office/drawing/2014/main" id="{C36A2A73-5211-DAC4-898D-CAD25AC18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343" y="0"/>
            <a:ext cx="94782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5553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2A704-9C33-E480-CCBF-0AFCABCAF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FAAD8-10E8-F3A4-13F4-0B09F5A10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9458" name="Picture 2" descr="FOREIGN PORTFOLIO INVESTMENT">
            <a:extLst>
              <a:ext uri="{FF2B5EF4-FFF2-40B4-BE49-F238E27FC236}">
                <a16:creationId xmlns:a16="http://schemas.microsoft.com/office/drawing/2014/main" id="{75B19BBB-ECFD-BBF9-0391-50B58CB11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0439"/>
            <a:ext cx="10655710" cy="522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0153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3432B-B864-0D8C-4AA6-5C5E752DC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14915-1709-399C-0038-4F70C92AE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482" name="Picture 2" descr="Foreign portfolio investment">
            <a:extLst>
              <a:ext uri="{FF2B5EF4-FFF2-40B4-BE49-F238E27FC236}">
                <a16:creationId xmlns:a16="http://schemas.microsoft.com/office/drawing/2014/main" id="{46AC584B-12FB-624E-BC13-CB439AE91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451" y="365125"/>
            <a:ext cx="8583561" cy="581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2723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6BBF9-846E-8698-207C-5B330B971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7D901-695A-8ED1-2A40-8B02ED51E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1506" name="Picture 2" descr="Foreign portfolio investment">
            <a:extLst>
              <a:ext uri="{FF2B5EF4-FFF2-40B4-BE49-F238E27FC236}">
                <a16:creationId xmlns:a16="http://schemas.microsoft.com/office/drawing/2014/main" id="{0D44F850-E21B-7D5E-D4D8-374185379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729" y="599769"/>
            <a:ext cx="8131277" cy="517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1191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DEDB1-F3AC-29C4-D8E5-D95C469FA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E2112-440D-1504-419F-E462B7793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2530" name="Picture 2" descr="FDI in Retail in INDIA with Advantages and Disadvantages in India">
            <a:extLst>
              <a:ext uri="{FF2B5EF4-FFF2-40B4-BE49-F238E27FC236}">
                <a16:creationId xmlns:a16="http://schemas.microsoft.com/office/drawing/2014/main" id="{75986FBD-261D-F35F-E6B3-0C29B41E4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568" y="471949"/>
            <a:ext cx="8160774" cy="570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884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44DA5-1A05-AC15-C8AA-0CB36613E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630E3-AC33-A06E-72FB-DB0568A98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1 FOREIGN CAPITAL Major Sources are Foreign Direct Investment (FDI) Direct  Investment by Residents in Joint Venture/wholly owned subsidiaries  External. - ppt download">
            <a:extLst>
              <a:ext uri="{FF2B5EF4-FFF2-40B4-BE49-F238E27FC236}">
                <a16:creationId xmlns:a16="http://schemas.microsoft.com/office/drawing/2014/main" id="{68A1A916-FB33-974C-CFA1-2978C1012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1719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44BFD-ACE4-E297-1309-11686C9B7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9FB9B-CB3C-1418-ABEE-0B72D22B8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3554" name="Picture 2" descr="Alibaba hits pause on fresh India investments | Mint">
            <a:extLst>
              <a:ext uri="{FF2B5EF4-FFF2-40B4-BE49-F238E27FC236}">
                <a16:creationId xmlns:a16="http://schemas.microsoft.com/office/drawing/2014/main" id="{91225897-2904-8018-A1FD-C7370AEC5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0"/>
            <a:ext cx="11317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3874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C0CEC-6965-8D18-ACDC-D652D0E86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19EEC-3BE7-88C3-8B4B-1B354E67B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4578" name="Picture 2" descr="Tencent investing $62.8 mn in Flipkart amid China-India border row |  Business Standard News">
            <a:extLst>
              <a:ext uri="{FF2B5EF4-FFF2-40B4-BE49-F238E27FC236}">
                <a16:creationId xmlns:a16="http://schemas.microsoft.com/office/drawing/2014/main" id="{0D676E8F-BCC7-3106-B48E-2F347B957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735" y="871538"/>
            <a:ext cx="7177549" cy="51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1327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8443B-E625-FB0D-6137-6FA617A98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9229F-EAB8-EA99-AD0A-8E6BFF6B6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257164B2-674D-891C-7526-2CE5F44C7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9753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2985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F6780-4723-2A48-BCC5-FAAC115BB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5B0B7-05F0-7796-7E55-2F375D858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6626" name="Picture 2" descr="Management Studies: Technological Environment of Project">
            <a:extLst>
              <a:ext uri="{FF2B5EF4-FFF2-40B4-BE49-F238E27FC236}">
                <a16:creationId xmlns:a16="http://schemas.microsoft.com/office/drawing/2014/main" id="{193251BF-DE0C-0C2D-2939-BCF7C80A2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009650"/>
            <a:ext cx="5905500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8179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8CCC7-BF0A-73C6-4B07-1AE8EE997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2577D-BDBB-D46E-593C-64865C725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AutoShape 2" descr="CBSE Class 12 - Technological Environment Offered by Unacademy">
            <a:extLst>
              <a:ext uri="{FF2B5EF4-FFF2-40B4-BE49-F238E27FC236}">
                <a16:creationId xmlns:a16="http://schemas.microsoft.com/office/drawing/2014/main" id="{02DF6939-BD0D-BDFB-9307-F8B25E356E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8D0CAE-7F5F-F90F-102D-3F9538DDB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427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7ACE3-C95F-8F67-F8C7-853B13B85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7CE6A-3FB1-0C8F-E1DA-19FC193F9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9698" name="Picture 2" descr="TECHNOLOGICAL ENVIRONMENT:Component of business environment - YouTube">
            <a:extLst>
              <a:ext uri="{FF2B5EF4-FFF2-40B4-BE49-F238E27FC236}">
                <a16:creationId xmlns:a16="http://schemas.microsoft.com/office/drawing/2014/main" id="{501A214B-7BFA-F944-B8B9-F189E6DC6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7946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E9E84-A1E5-0D1D-DD02-2E1F23634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1C5BE-6986-850F-256E-2B45F229D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22" name="Picture 2" descr="What Are Technological Forces">
            <a:extLst>
              <a:ext uri="{FF2B5EF4-FFF2-40B4-BE49-F238E27FC236}">
                <a16:creationId xmlns:a16="http://schemas.microsoft.com/office/drawing/2014/main" id="{1FF4E6EE-DF39-F1E6-0639-917E0F352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374" y="786582"/>
            <a:ext cx="8908025" cy="539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2833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4FB22-D63F-CBEA-0C46-82387A206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00288-E2C3-15BF-1447-B65EDBA6F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AutoShape 2" descr="The process of technology transfer. Source: [12]. | Download Scientific  Diagram">
            <a:extLst>
              <a:ext uri="{FF2B5EF4-FFF2-40B4-BE49-F238E27FC236}">
                <a16:creationId xmlns:a16="http://schemas.microsoft.com/office/drawing/2014/main" id="{7CBBE56E-BA72-BD61-6BAF-B08CDC8A72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75FC48-A1EA-6AD9-A0B4-9448D1D24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887" y="1924050"/>
            <a:ext cx="33242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498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58F00-544F-167E-0ADD-389D049A1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CD72D-04F9-A3B9-B447-3141EF77A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6655C8-218F-984B-CFEE-3D6ED2263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887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7723D-40BE-D63A-E74E-6EF2E653F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0DABA-AC6B-F3AA-ACE8-BBE638445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2770" name="Picture 2" descr="TTO UOR">
            <a:extLst>
              <a:ext uri="{FF2B5EF4-FFF2-40B4-BE49-F238E27FC236}">
                <a16:creationId xmlns:a16="http://schemas.microsoft.com/office/drawing/2014/main" id="{816283C8-FCD1-6BB0-074E-B2DB73259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419" y="2074606"/>
            <a:ext cx="6951407" cy="423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416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71A9C-6D03-18B6-2751-8032E8DDF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8D020-3407-58CE-8BB4-F7E35FB3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PDF] Foreign direct investment and economic development | Semantic Scholar">
            <a:extLst>
              <a:ext uri="{FF2B5EF4-FFF2-40B4-BE49-F238E27FC236}">
                <a16:creationId xmlns:a16="http://schemas.microsoft.com/office/drawing/2014/main" id="{4B9F1435-452D-6977-1C0E-6B1B4BFC1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8" y="0"/>
            <a:ext cx="4833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151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A33DF-472E-E871-9EF5-F828EB9A4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57FFD1-2ECA-F8D5-16C1-E98C9C571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4" name="Picture 4" descr="PPT - FOREIGN INVESTMENTS IN INDIA PowerPoint Presentation, free download -  ID:4140271">
            <a:extLst>
              <a:ext uri="{FF2B5EF4-FFF2-40B4-BE49-F238E27FC236}">
                <a16:creationId xmlns:a16="http://schemas.microsoft.com/office/drawing/2014/main" id="{20FDA83C-0069-C9F2-32C6-5E71DDC38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5125"/>
            <a:ext cx="9144000" cy="593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29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9D92D-66A6-97DE-62B1-D6DB16405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A4ABD-8B24-0B49-74CA-D8249E207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Problems and Opportunities of Direct Foreign Investment - Assignment Point">
            <a:extLst>
              <a:ext uri="{FF2B5EF4-FFF2-40B4-BE49-F238E27FC236}">
                <a16:creationId xmlns:a16="http://schemas.microsoft.com/office/drawing/2014/main" id="{8145DB6F-F3FA-FF5F-F51C-D0A12E82E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329" y="2557463"/>
            <a:ext cx="5535561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020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3360F-0502-1B08-33E6-107B866C7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45A86-3ACB-3091-4F6F-7B4597168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Solved of FDI The Costs and Benefits To a greater or lesser | Chegg.com">
            <a:extLst>
              <a:ext uri="{FF2B5EF4-FFF2-40B4-BE49-F238E27FC236}">
                <a16:creationId xmlns:a16="http://schemas.microsoft.com/office/drawing/2014/main" id="{137ABFE4-3417-707B-B4C1-B1E33D565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65126"/>
            <a:ext cx="10419735" cy="594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749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1FF99-D267-9EAD-8B68-7A42B2DEE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2F907-BEDD-24EE-980A-7AFD9C640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INDUSTRIAL POLICY OF INDIA INDUSTRIAL POLICY OF INDIA">
            <a:extLst>
              <a:ext uri="{FF2B5EF4-FFF2-40B4-BE49-F238E27FC236}">
                <a16:creationId xmlns:a16="http://schemas.microsoft.com/office/drawing/2014/main" id="{6CD59A6E-5E43-8DD4-77ED-78E918A49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022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11</Words>
  <Application>Microsoft Office PowerPoint</Application>
  <PresentationFormat>Widescreen</PresentationFormat>
  <Paragraphs>3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Office Theme</vt:lpstr>
      <vt:lpstr>Unit V Foreign Capital &amp; 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ashokan chankarachan</dc:creator>
  <cp:lastModifiedBy>sreejaks.hvbs@gmail.com</cp:lastModifiedBy>
  <cp:revision>7</cp:revision>
  <dcterms:created xsi:type="dcterms:W3CDTF">2022-08-05T01:45:01Z</dcterms:created>
  <dcterms:modified xsi:type="dcterms:W3CDTF">2023-01-17T08:57:41Z</dcterms:modified>
</cp:coreProperties>
</file>